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</p:sldMasterIdLst>
  <p:notesMasterIdLst>
    <p:notesMasterId r:id="rId22"/>
  </p:notesMasterIdLst>
  <p:sldIdLst>
    <p:sldId id="280" r:id="rId2"/>
    <p:sldId id="256" r:id="rId3"/>
    <p:sldId id="258" r:id="rId4"/>
    <p:sldId id="261" r:id="rId5"/>
    <p:sldId id="272" r:id="rId6"/>
    <p:sldId id="273" r:id="rId7"/>
    <p:sldId id="274" r:id="rId8"/>
    <p:sldId id="275" r:id="rId9"/>
    <p:sldId id="262" r:id="rId10"/>
    <p:sldId id="263" r:id="rId11"/>
    <p:sldId id="265" r:id="rId12"/>
    <p:sldId id="278" r:id="rId13"/>
    <p:sldId id="266" r:id="rId14"/>
    <p:sldId id="277" r:id="rId15"/>
    <p:sldId id="264" r:id="rId16"/>
    <p:sldId id="276" r:id="rId17"/>
    <p:sldId id="267" r:id="rId18"/>
    <p:sldId id="269" r:id="rId19"/>
    <p:sldId id="270" r:id="rId20"/>
    <p:sldId id="27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S COMPUTER" initials="JC" lastIdx="0" clrIdx="0">
    <p:extLst>
      <p:ext uri="{19B8F6BF-5375-455C-9EA6-DF929625EA0E}">
        <p15:presenceInfo xmlns:p15="http://schemas.microsoft.com/office/powerpoint/2012/main" userId="JS COMPUT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529" autoAdjust="0"/>
    <p:restoredTop sz="94660"/>
  </p:normalViewPr>
  <p:slideViewPr>
    <p:cSldViewPr snapToGrid="0">
      <p:cViewPr>
        <p:scale>
          <a:sx n="66" d="100"/>
          <a:sy n="66" d="100"/>
        </p:scale>
        <p:origin x="552" y="-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93CF21-14C7-4245-A9C8-D39EAB9CA3D5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A3DD47-80E1-4EFA-97F7-F100F8CD0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021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A3DD47-80E1-4EFA-97F7-F100F8CD028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772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A3DD47-80E1-4EFA-97F7-F100F8CD028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33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A660-E1A3-49CF-8047-018555819D5B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34E5-C49F-48EB-8F9D-1DB38433E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227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A660-E1A3-49CF-8047-018555819D5B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34E5-C49F-48EB-8F9D-1DB38433E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179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A660-E1A3-49CF-8047-018555819D5B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34E5-C49F-48EB-8F9D-1DB38433ECB5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4832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A660-E1A3-49CF-8047-018555819D5B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34E5-C49F-48EB-8F9D-1DB38433E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9113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A660-E1A3-49CF-8047-018555819D5B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34E5-C49F-48EB-8F9D-1DB38433ECB5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6717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A660-E1A3-49CF-8047-018555819D5B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34E5-C49F-48EB-8F9D-1DB38433E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6669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A660-E1A3-49CF-8047-018555819D5B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34E5-C49F-48EB-8F9D-1DB38433E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25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A660-E1A3-49CF-8047-018555819D5B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34E5-C49F-48EB-8F9D-1DB38433E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96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A660-E1A3-49CF-8047-018555819D5B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34E5-C49F-48EB-8F9D-1DB38433E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606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A660-E1A3-49CF-8047-018555819D5B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34E5-C49F-48EB-8F9D-1DB38433E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000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A660-E1A3-49CF-8047-018555819D5B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34E5-C49F-48EB-8F9D-1DB38433E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5923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A660-E1A3-49CF-8047-018555819D5B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34E5-C49F-48EB-8F9D-1DB38433E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356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A660-E1A3-49CF-8047-018555819D5B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34E5-C49F-48EB-8F9D-1DB38433E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156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A660-E1A3-49CF-8047-018555819D5B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34E5-C49F-48EB-8F9D-1DB38433E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275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A660-E1A3-49CF-8047-018555819D5B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34E5-C49F-48EB-8F9D-1DB38433E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50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A660-E1A3-49CF-8047-018555819D5B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E34E5-C49F-48EB-8F9D-1DB38433E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315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AA660-E1A3-49CF-8047-018555819D5B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08E34E5-C49F-48EB-8F9D-1DB38433E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981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2057400" y="1659286"/>
            <a:ext cx="8115300" cy="4031873"/>
          </a:xfrm>
          <a:prstGeom prst="rect">
            <a:avLst/>
          </a:prstGeom>
          <a:solidFill>
            <a:srgbClr val="F5E1FB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3200" u="sng" dirty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u="sng" dirty="0" err="1">
                <a:latin typeface="NikoshBAN" pitchFamily="2" charset="0"/>
                <a:cs typeface="NikoshBAN" pitchFamily="2" charset="0"/>
              </a:rPr>
              <a:t>স্লাইডটি</a:t>
            </a:r>
            <a:r>
              <a:rPr lang="en-US" sz="3200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u="sng" dirty="0" err="1">
                <a:latin typeface="NikoshBAN" pitchFamily="2" charset="0"/>
                <a:cs typeface="NikoshBAN" pitchFamily="2" charset="0"/>
              </a:rPr>
              <a:t>সন্মানিত</a:t>
            </a:r>
            <a:r>
              <a:rPr lang="en-US" sz="3200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u="sng" dirty="0" err="1">
                <a:latin typeface="NikoshBAN" pitchFamily="2" charset="0"/>
                <a:cs typeface="NikoshBAN" pitchFamily="2" charset="0"/>
              </a:rPr>
              <a:t>শিক্ষকবৃন্দের</a:t>
            </a:r>
            <a:r>
              <a:rPr lang="en-US" sz="3200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u="sng" dirty="0" err="1">
                <a:latin typeface="NikoshBAN" pitchFamily="2" charset="0"/>
                <a:cs typeface="NikoshBAN" pitchFamily="2" charset="0"/>
              </a:rPr>
              <a:t>জন্য</a:t>
            </a:r>
            <a:endParaRPr lang="en-US" sz="3200" u="sng" dirty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স্লাইডটি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হাইড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ক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রে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রাখা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 F-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চেপে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শুরু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হাইড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স্লাইডগুলো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দেখা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 যা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পাঠটি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শ্রেনিকক্ষে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উপস্থাপনের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প্রয়োজনীয়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পরামর্শ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স্লাইডের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নীচে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নোট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আকারে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সংযোজন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ে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ছে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শ্রেণিতে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কনটেন্টটি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উ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পস্থাপনের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পাঠ্য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বইয়ের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নির্ধারিত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মিলিয়ে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কাজের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/সমস্যার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সমাধান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শ্রেণিতে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উপস্থাপনের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আগে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সবিনয়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অনুরোধ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 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773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8511" y="276368"/>
            <a:ext cx="10937190" cy="64940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</a:p>
          <a:p>
            <a:r>
              <a:rPr lang="bn-IN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শিক্ষার্থীরা---- 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bn-IN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উৎপাদক কী তা বলতে পারবে।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উৎপাদক কী তা </a:t>
            </a:r>
            <a:r>
              <a:rPr lang="bn-IN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ব্যাখ্যা করতে  পারবে । 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সরল</a:t>
            </a:r>
            <a:r>
              <a:rPr 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মধ্যপদ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বিভক্তিকরণের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বীজগানিতিক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রাশির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উৎপাদক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রাশিকে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পূর্ণঘন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আকারে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উৎপাদক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endParaRPr lang="en-GB" sz="44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72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155331" y="609104"/>
            <a:ext cx="11646144" cy="1938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bn-IN" sz="4000" b="1" u="sng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উৎপাদক</a:t>
            </a:r>
            <a:r>
              <a:rPr lang="bn-IN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r>
              <a:rPr lang="bn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কোনো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রাশি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ততোধিক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রাশির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গুণফলের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শেষোক্ত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রাশিগুলির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প্রত্যেকটিকে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প্রথমোক্ত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রাশির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উৎপাদক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গুণনীয়ক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2"/>
          <p:cNvSpPr txBox="1"/>
          <p:nvPr/>
        </p:nvSpPr>
        <p:spPr>
          <a:xfrm>
            <a:off x="124820" y="4301285"/>
            <a:ext cx="11805137" cy="14465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রাশিদ্বারা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রাশিকে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নিঃশেষে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বিভাজ্য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প্রথমোক্ত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রাশিগুলিকে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শেষোক্ত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রাশির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উৎপাদক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গুণনীয়ক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41041" y="2761835"/>
            <a:ext cx="1837362" cy="1107996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en-US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83682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96" y="184376"/>
            <a:ext cx="6703568" cy="649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7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600500" y="423082"/>
                <a:ext cx="11170585" cy="55092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endParaRPr lang="bn-IN" sz="3200" dirty="0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bn-IN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উৎপাদ</a:t>
                </a:r>
                <a:r>
                  <a:rPr lang="en-US" sz="3200" dirty="0" err="1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কে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বিশ্লেষণের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নিয়ম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গুলো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নিচে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দেওয়া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হলঃ</a:t>
                </a:r>
                <a:endParaRPr lang="en-US" sz="3200" dirty="0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bn-IN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.</a:t>
                </a:r>
                <a:r>
                  <a:rPr lang="bn-IN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সুবিধামত সাজিয়ে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ঃ </a:t>
                </a:r>
                <a:r>
                  <a:rPr lang="bn-IN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smtClean="0">
                    <a:ln w="12700" cmpd="sng">
                      <a:solidFill>
                        <a:schemeClr val="accent4"/>
                      </a:solidFill>
                      <a:prstDash val="solid"/>
                    </a:ln>
                    <a:gradFill>
                      <a:gsLst>
                        <a:gs pos="0">
                          <a:schemeClr val="accent4"/>
                        </a:gs>
                        <a:gs pos="4000">
                          <a:schemeClr val="accent4">
                            <a:lumMod val="60000"/>
                            <a:lumOff val="40000"/>
                          </a:schemeClr>
                        </a:gs>
                        <a:gs pos="87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5400000"/>
                    </a:gra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GB" sz="3200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r>
                      <a:rPr lang="en-GB" sz="3200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200" i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r>
                      <a:rPr lang="en-US" sz="32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𝒄𝒚</m:t>
                    </m:r>
                    <m:r>
                      <a:rPr lang="en-GB" sz="3200" i="1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3200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𝒄𝒙</m:t>
                    </m:r>
                    <m:r>
                      <a:rPr lang="en-US" sz="3200" b="0" i="0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</m:oMath>
                </a14:m>
                <a:r>
                  <a:rPr lang="en-US" sz="32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3200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𝒚</m:t>
                    </m:r>
                  </m:oMath>
                </a14:m>
                <a:r>
                  <a:rPr lang="en-US" sz="32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         </a:t>
                </a:r>
              </a:p>
              <a:p>
                <a:r>
                  <a:rPr lang="en-US" sz="32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            =a</a:t>
                </a:r>
                <a:r>
                  <a:rPr lang="en-GB" sz="32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r>
                      <a:rPr lang="en-US" sz="3200" i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3200" i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𝐜</m:t>
                    </m:r>
                    <m:r>
                      <a:rPr lang="en-GB" sz="3200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r>
                      <a:rPr lang="en-US" sz="3200" b="0" i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</m:oMath>
                </a14:m>
                <a:r>
                  <a:rPr lang="en-US" sz="32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a</a:t>
                </a:r>
                <a:r>
                  <a:rPr lang="en-GB" sz="32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𝒚</m:t>
                    </m:r>
                    <m:r>
                      <a:rPr lang="en-US" sz="32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r>
                      <a:rPr lang="en-US" sz="32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𝒄𝒚</m:t>
                    </m:r>
                  </m:oMath>
                </a14:m>
                <a:endParaRPr lang="en-US" sz="32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32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			=</a:t>
                </a:r>
                <a:r>
                  <a:rPr lang="en-GB" sz="32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</m:oMath>
                </a14:m>
                <a:r>
                  <a:rPr lang="en-US" sz="32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(</a:t>
                </a:r>
                <a:r>
                  <a:rPr lang="en-US" sz="3200" dirty="0" err="1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a+c</a:t>
                </a:r>
                <a:r>
                  <a:rPr lang="en-US" sz="32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)</a:t>
                </a:r>
                <a:r>
                  <a:rPr lang="en-GB" sz="32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r>
                      <a:rPr lang="en-US" sz="32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𝒚</m:t>
                    </m:r>
                    <m:d>
                      <m:dPr>
                        <m:ctrlPr>
                          <a:rPr lang="en-US" sz="32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en-US" sz="32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𝒂</m:t>
                        </m:r>
                        <m:r>
                          <a:rPr lang="en-US" sz="32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US" sz="32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𝒄</m:t>
                        </m:r>
                      </m:e>
                    </m:d>
                  </m:oMath>
                </a14:m>
                <a:endParaRPr lang="en-US" sz="32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32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			=</a:t>
                </a:r>
                <a:r>
                  <a:rPr lang="en-GB" sz="32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en-US" sz="32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𝒂</m:t>
                        </m:r>
                        <m:r>
                          <a:rPr lang="en-US" sz="32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US" sz="32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𝒄</m:t>
                        </m:r>
                      </m:e>
                    </m:d>
                    <m:d>
                      <m:dPr>
                        <m:ctrlPr>
                          <a:rPr lang="en-US" sz="32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en-US" sz="32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𝒙</m:t>
                        </m:r>
                        <m:r>
                          <a:rPr lang="en-US" sz="32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−</m:t>
                        </m:r>
                        <m:r>
                          <a:rPr lang="en-US" sz="32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𝒚</m:t>
                        </m:r>
                      </m:e>
                    </m:d>
                  </m:oMath>
                </a14:m>
                <a:endParaRPr lang="en-US" sz="3200" b="1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bn-IN" sz="32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bn-IN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2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.</a:t>
                </a:r>
                <a:r>
                  <a:rPr lang="en-US" sz="3200" dirty="0" err="1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একটি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রাশিকে</a:t>
                </a:r>
                <a:r>
                  <a:rPr lang="en-US" sz="3200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পুর্নবর্গ</a:t>
                </a:r>
                <a:r>
                  <a:rPr lang="en-US" sz="3200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রুপে</a:t>
                </a:r>
                <a:r>
                  <a:rPr lang="en-US" sz="3200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প্রকাশ</a:t>
                </a:r>
                <a:r>
                  <a:rPr lang="en-US" sz="3200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করেঃ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r>
                  <a:rPr lang="bn-IN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GB" sz="32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GB" sz="3200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6</m:t>
                    </m:r>
                    <m:r>
                      <a:rPr lang="en-GB" sz="3200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𝑥𝑦</m:t>
                    </m:r>
                    <m:r>
                      <a:rPr lang="en-GB" sz="3200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3200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9</m:t>
                    </m:r>
                    <m:sSup>
                      <m:sSupPr>
                        <m:ctrlPr>
                          <a:rPr lang="en-GB" sz="32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GB" sz="32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𝑦</m:t>
                        </m:r>
                      </m:e>
                      <m:sup>
                        <m:r>
                          <a:rPr lang="en-GB" sz="32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</m:oMath>
                </a14:m>
                <a:endParaRPr lang="bn-IN" sz="3200" dirty="0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:r>
                  <a:rPr lang="bn-IN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   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</a:t>
                </a:r>
                <a:r>
                  <a:rPr lang="en-GB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GB" sz="32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</m:e>
                      <m:sup>
                        <m:r>
                          <a:rPr lang="en-GB" sz="32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GB" sz="3200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2</m:t>
                    </m:r>
                    <m:r>
                      <a:rPr lang="en-US" sz="3200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∗</m:t>
                    </m:r>
                    <m:r>
                      <a:rPr lang="en-GB" sz="3200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r>
                      <a:rPr lang="en-US" sz="3200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∗</m:t>
                    </m:r>
                    <m:r>
                      <a:rPr lang="en-US" sz="3200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3</m:t>
                    </m:r>
                    <m:r>
                      <a:rPr lang="en-GB" sz="3200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𝑦</m:t>
                    </m:r>
                    <m:r>
                      <a:rPr lang="en-GB" sz="3200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sSup>
                      <m:sSupPr>
                        <m:ctrlPr>
                          <a:rPr lang="pt-BR" sz="32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pt-BR" sz="3200" i="1" dirty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dPr>
                          <m:e>
                            <m:r>
                              <a:rPr lang="en-US" sz="3200" b="0" i="1" dirty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3</m:t>
                            </m:r>
                            <m:r>
                              <a:rPr lang="en-GB" sz="3200" i="1" dirty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𝑦</m:t>
                            </m:r>
                          </m:e>
                        </m:d>
                      </m:e>
                      <m:sup>
                        <m:r>
                          <a:rPr lang="en-GB" sz="32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</m:oMath>
                </a14:m>
                <a:endParaRPr lang="bn-IN" sz="3200" dirty="0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:r>
                  <a:rPr lang="bn-IN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</a:t>
                </a:r>
                <a:r>
                  <a:rPr lang="bn-IN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GB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GB" sz="32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(</m:t>
                        </m:r>
                        <m:r>
                          <a:rPr lang="en-GB" sz="32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  <m:r>
                          <a:rPr lang="en-GB" sz="32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US" sz="32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3</m:t>
                        </m:r>
                        <m:r>
                          <a:rPr lang="en-GB" sz="32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𝑦</m:t>
                        </m:r>
                        <m:r>
                          <a:rPr lang="en-GB" sz="32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)</m:t>
                        </m:r>
                      </m:e>
                      <m:sup>
                        <m:r>
                          <a:rPr lang="en-GB" sz="32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  <m:r>
                          <a:rPr lang="en-GB" sz="32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 </m:t>
                        </m:r>
                      </m:sup>
                    </m:sSup>
                  </m:oMath>
                </a14:m>
                <a:endParaRPr lang="en-GB" sz="3200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:r>
                  <a:rPr lang="en-GB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          =</a:t>
                </a:r>
                <a14:m>
                  <m:oMath xmlns:m="http://schemas.openxmlformats.org/officeDocument/2006/math">
                    <m:r>
                      <a:rPr lang="bn-IN" sz="32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(</m:t>
                    </m:r>
                    <m:r>
                      <a:rPr lang="en-US" sz="32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32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3</m:t>
                    </m:r>
                    <m:r>
                      <a:rPr lang="en-US" sz="32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𝑦</m:t>
                    </m:r>
                    <m:r>
                      <a:rPr lang="en-US" sz="32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)(</m:t>
                    </m:r>
                    <m:r>
                      <a:rPr lang="en-US" sz="32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32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3</m:t>
                    </m:r>
                    <m:r>
                      <a:rPr lang="en-US" sz="32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𝑦</m:t>
                    </m:r>
                    <m:r>
                      <a:rPr lang="en-US" sz="32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)</m:t>
                    </m:r>
                  </m:oMath>
                </a14:m>
                <a:endParaRPr lang="en-GB" sz="3200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00" y="423082"/>
                <a:ext cx="11170585" cy="5509200"/>
              </a:xfrm>
              <a:prstGeom prst="rect">
                <a:avLst/>
              </a:prstGeom>
              <a:blipFill rotWithShape="0">
                <a:blip r:embed="rId3"/>
                <a:stretch>
                  <a:fillRect l="-1419" b="-2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5158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397300" y="0"/>
                <a:ext cx="11170585" cy="55092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endParaRPr lang="bn-IN" sz="3200" dirty="0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bn-IN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উৎপাদ</a:t>
                </a:r>
                <a:r>
                  <a:rPr lang="en-US" sz="3200" dirty="0" err="1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কে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বিশ্লেষণের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middle term </a:t>
                </a:r>
                <a:r>
                  <a:rPr lang="en-US" sz="3200" dirty="0" err="1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এর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r>
                  <a:rPr lang="en-US" sz="3200" dirty="0" err="1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নিয়ম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গুলো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নিচে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দেওয়া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হলঃ</a:t>
                </a:r>
                <a:endParaRPr lang="en-US" sz="3200" dirty="0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				</a:t>
                </a:r>
                <a:r>
                  <a:rPr lang="en-US" sz="3200" b="1" dirty="0" smtClean="0">
                    <a:ln w="12700" cmpd="sng">
                      <a:solidFill>
                        <a:schemeClr val="accent4"/>
                      </a:solidFill>
                      <a:prstDash val="solid"/>
                    </a:ln>
                    <a:gradFill>
                      <a:gsLst>
                        <a:gs pos="0">
                          <a:schemeClr val="accent4"/>
                        </a:gs>
                        <a:gs pos="4000">
                          <a:schemeClr val="accent4">
                            <a:lumMod val="60000"/>
                            <a:lumOff val="40000"/>
                          </a:schemeClr>
                        </a:gs>
                        <a:gs pos="87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5400000"/>
                    </a:gradFill>
                    <a:latin typeface="NikoshBAN" panose="02000000000000000000" pitchFamily="2" charset="0"/>
                    <a:cs typeface="NikoshBAN" panose="02000000000000000000" pitchFamily="2" charset="0"/>
                  </a:rPr>
                  <a:t>1</a:t>
                </a:r>
                <a:r>
                  <a:rPr lang="en-US" sz="3200" b="1" dirty="0" smtClean="0">
                    <a:ln w="12700" cmpd="sng">
                      <a:solidFill>
                        <a:schemeClr val="accent4"/>
                      </a:solidFill>
                      <a:prstDash val="solid"/>
                    </a:ln>
                    <a:gradFill>
                      <a:gsLst>
                        <a:gs pos="0">
                          <a:schemeClr val="accent4"/>
                        </a:gs>
                        <a:gs pos="4000">
                          <a:schemeClr val="accent4">
                            <a:lumMod val="60000"/>
                            <a:lumOff val="40000"/>
                          </a:schemeClr>
                        </a:gs>
                        <a:gs pos="87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5400000"/>
                    </a:gradFill>
                    <a:latin typeface="NikoshBAN" panose="02000000000000000000" pitchFamily="2" charset="0"/>
                    <a:cs typeface="NikoshBAN" panose="02000000000000000000" pitchFamily="2" charset="0"/>
                  </a:rPr>
                  <a:t>.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n w="12700" cmpd="sng">
                              <a:solidFill>
                                <a:schemeClr val="accent4"/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4"/>
                                </a:gs>
                                <a:gs pos="4000">
                                  <a:schemeClr val="accent4">
                                    <a:lumMod val="60000"/>
                                    <a:lumOff val="40000"/>
                                  </a:schemeClr>
                                </a:gs>
                                <a:gs pos="87000">
                                  <a:schemeClr val="accent4">
                                    <a:lumMod val="20000"/>
                                    <a:lumOff val="8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GB" sz="3200" b="1" i="1">
                            <a:ln w="12700" cmpd="sng">
                              <a:solidFill>
                                <a:schemeClr val="accent4"/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4"/>
                                </a:gs>
                                <a:gs pos="4000">
                                  <a:schemeClr val="accent4">
                                    <a:lumMod val="60000"/>
                                    <a:lumOff val="40000"/>
                                  </a:schemeClr>
                                </a:gs>
                                <a:gs pos="87000">
                                  <a:schemeClr val="accent4">
                                    <a:lumMod val="20000"/>
                                    <a:lumOff val="8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</m:e>
                      <m:sup>
                        <m:r>
                          <a:rPr lang="en-GB" sz="3200" b="1" i="1">
                            <a:ln w="12700" cmpd="sng">
                              <a:solidFill>
                                <a:schemeClr val="accent4"/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4"/>
                                </a:gs>
                                <a:gs pos="4000">
                                  <a:schemeClr val="accent4">
                                    <a:lumMod val="60000"/>
                                    <a:lumOff val="40000"/>
                                  </a:schemeClr>
                                </a:gs>
                                <a:gs pos="87000">
                                  <a:schemeClr val="accent4">
                                    <a:lumMod val="20000"/>
                                    <a:lumOff val="8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b="1" dirty="0" smtClean="0">
                    <a:ln w="12700" cmpd="sng">
                      <a:solidFill>
                        <a:schemeClr val="accent4"/>
                      </a:solidFill>
                      <a:prstDash val="solid"/>
                    </a:ln>
                    <a:gradFill>
                      <a:gsLst>
                        <a:gs pos="0">
                          <a:schemeClr val="accent4"/>
                        </a:gs>
                        <a:gs pos="4000">
                          <a:schemeClr val="accent4">
                            <a:lumMod val="60000"/>
                            <a:lumOff val="40000"/>
                          </a:schemeClr>
                        </a:gs>
                        <a:gs pos="87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5400000"/>
                    </a:gradFill>
                    <a:latin typeface="NikoshBAN" panose="02000000000000000000" pitchFamily="2" charset="0"/>
                    <a:cs typeface="NikoshBAN" panose="02000000000000000000" pitchFamily="2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sz="3200" b="1" i="1" dirty="0" smtClean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6</m:t>
                    </m:r>
                    <m:r>
                      <a:rPr lang="en-GB" sz="3200" b="1" i="1" dirty="0" smtClean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r>
                      <a:rPr lang="en-GB" sz="3200" b="1" i="1" dirty="0" smtClean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3200" b="1" i="1" dirty="0" smtClean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8</m:t>
                    </m:r>
                  </m:oMath>
                </a14:m>
                <a:endParaRPr lang="bn-IN" sz="3200" b="1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:r>
                  <a:rPr lang="bn-IN" sz="3200" b="1" dirty="0" smtClean="0">
                    <a:ln w="12700" cmpd="sng">
                      <a:solidFill>
                        <a:schemeClr val="accent4"/>
                      </a:solidFill>
                      <a:prstDash val="solid"/>
                    </a:ln>
                    <a:gradFill>
                      <a:gsLst>
                        <a:gs pos="0">
                          <a:schemeClr val="accent4"/>
                        </a:gs>
                        <a:gs pos="4000">
                          <a:schemeClr val="accent4">
                            <a:lumMod val="60000"/>
                            <a:lumOff val="40000"/>
                          </a:schemeClr>
                        </a:gs>
                        <a:gs pos="87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5400000"/>
                    </a:gradFill>
                    <a:latin typeface="NikoshBAN" panose="02000000000000000000" pitchFamily="2" charset="0"/>
                    <a:cs typeface="NikoshBAN" panose="02000000000000000000" pitchFamily="2" charset="0"/>
                  </a:rPr>
                  <a:t>       </a:t>
                </a:r>
                <a:r>
                  <a:rPr lang="en-GB" sz="3200" b="1" dirty="0" smtClean="0">
                    <a:ln w="12700" cmpd="sng">
                      <a:solidFill>
                        <a:schemeClr val="accent4"/>
                      </a:solidFill>
                      <a:prstDash val="solid"/>
                    </a:ln>
                    <a:gradFill>
                      <a:gsLst>
                        <a:gs pos="0">
                          <a:schemeClr val="accent4"/>
                        </a:gs>
                        <a:gs pos="4000">
                          <a:schemeClr val="accent4">
                            <a:lumMod val="60000"/>
                            <a:lumOff val="40000"/>
                          </a:schemeClr>
                        </a:gs>
                        <a:gs pos="87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5400000"/>
                    </a:gradFill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b="1" i="1" dirty="0" smtClean="0">
                            <a:ln w="12700" cmpd="sng">
                              <a:solidFill>
                                <a:schemeClr val="accent4"/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4"/>
                                </a:gs>
                                <a:gs pos="4000">
                                  <a:schemeClr val="accent4">
                                    <a:lumMod val="60000"/>
                                    <a:lumOff val="40000"/>
                                  </a:schemeClr>
                                </a:gs>
                                <a:gs pos="87000">
                                  <a:schemeClr val="accent4">
                                    <a:lumMod val="20000"/>
                                    <a:lumOff val="8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GB" sz="3200" b="1" i="1" dirty="0">
                            <a:ln w="12700" cmpd="sng">
                              <a:solidFill>
                                <a:schemeClr val="accent4"/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4"/>
                                </a:gs>
                                <a:gs pos="4000">
                                  <a:schemeClr val="accent4">
                                    <a:lumMod val="60000"/>
                                    <a:lumOff val="40000"/>
                                  </a:schemeClr>
                                </a:gs>
                                <a:gs pos="87000">
                                  <a:schemeClr val="accent4">
                                    <a:lumMod val="20000"/>
                                    <a:lumOff val="8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</m:e>
                      <m:sup>
                        <m:r>
                          <a:rPr lang="en-GB" sz="3200" b="1" i="1" dirty="0">
                            <a:ln w="12700" cmpd="sng">
                              <a:solidFill>
                                <a:schemeClr val="accent4"/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4"/>
                                </a:gs>
                                <a:gs pos="4000">
                                  <a:schemeClr val="accent4">
                                    <a:lumMod val="60000"/>
                                    <a:lumOff val="40000"/>
                                  </a:schemeClr>
                                </a:gs>
                                <a:gs pos="87000">
                                  <a:schemeClr val="accent4">
                                    <a:lumMod val="20000"/>
                                    <a:lumOff val="8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b="1" dirty="0">
                    <a:ln w="12700" cmpd="sng">
                      <a:solidFill>
                        <a:schemeClr val="accent4"/>
                      </a:solidFill>
                      <a:prstDash val="solid"/>
                    </a:ln>
                    <a:gradFill>
                      <a:gsLst>
                        <a:gs pos="0">
                          <a:schemeClr val="accent4"/>
                        </a:gs>
                        <a:gs pos="4000">
                          <a:schemeClr val="accent4">
                            <a:lumMod val="60000"/>
                            <a:lumOff val="40000"/>
                          </a:schemeClr>
                        </a:gs>
                        <a:gs pos="87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5400000"/>
                    </a:gradFill>
                    <a:latin typeface="NikoshBAN" panose="02000000000000000000" pitchFamily="2" charset="0"/>
                    <a:cs typeface="NikoshBAN" panose="02000000000000000000" pitchFamily="2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sz="3200" b="1" i="1" dirty="0" smtClean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4</m:t>
                    </m:r>
                    <m:r>
                      <a:rPr lang="en-US" sz="3200" b="1" i="1" dirty="0" smtClean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r>
                      <a:rPr lang="en-GB" sz="3200" b="1" i="1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3200" b="1" i="1" dirty="0" smtClean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2</m:t>
                    </m:r>
                    <m:r>
                      <a:rPr lang="en-US" sz="3200" b="1" i="1" dirty="0" smtClean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r>
                      <a:rPr lang="en-US" sz="3200" b="1" i="1" dirty="0" smtClean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3200" b="1" i="1" dirty="0" smtClean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8</m:t>
                    </m:r>
                  </m:oMath>
                </a14:m>
                <a:endParaRPr lang="bn-IN" sz="3200" b="1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:r>
                  <a:rPr lang="bn-IN" sz="3200" b="1" dirty="0" smtClean="0">
                    <a:ln w="12700" cmpd="sng">
                      <a:solidFill>
                        <a:schemeClr val="accent4"/>
                      </a:solidFill>
                      <a:prstDash val="solid"/>
                    </a:ln>
                    <a:gradFill>
                      <a:gsLst>
                        <a:gs pos="0">
                          <a:schemeClr val="accent4"/>
                        </a:gs>
                        <a:gs pos="4000">
                          <a:schemeClr val="accent4">
                            <a:lumMod val="60000"/>
                            <a:lumOff val="40000"/>
                          </a:schemeClr>
                        </a:gs>
                        <a:gs pos="87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5400000"/>
                    </a:gradFill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r>
                  <a:rPr lang="en-US" sz="3200" b="1" dirty="0" smtClean="0">
                    <a:ln w="12700" cmpd="sng">
                      <a:solidFill>
                        <a:schemeClr val="accent4"/>
                      </a:solidFill>
                      <a:prstDash val="solid"/>
                    </a:ln>
                    <a:gradFill>
                      <a:gsLst>
                        <a:gs pos="0">
                          <a:schemeClr val="accent4"/>
                        </a:gs>
                        <a:gs pos="4000">
                          <a:schemeClr val="accent4">
                            <a:lumMod val="60000"/>
                            <a:lumOff val="40000"/>
                          </a:schemeClr>
                        </a:gs>
                        <a:gs pos="87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5400000"/>
                    </a:gradFill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</a:t>
                </a:r>
                <a:r>
                  <a:rPr lang="bn-IN" sz="3200" b="1" dirty="0" smtClean="0">
                    <a:ln w="12700" cmpd="sng">
                      <a:solidFill>
                        <a:schemeClr val="accent4"/>
                      </a:solidFill>
                      <a:prstDash val="solid"/>
                    </a:ln>
                    <a:gradFill>
                      <a:gsLst>
                        <a:gs pos="0">
                          <a:schemeClr val="accent4"/>
                        </a:gs>
                        <a:gs pos="4000">
                          <a:schemeClr val="accent4">
                            <a:lumMod val="60000"/>
                            <a:lumOff val="40000"/>
                          </a:schemeClr>
                        </a:gs>
                        <a:gs pos="87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5400000"/>
                    </a:gra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GB" sz="3200" b="1" dirty="0" smtClean="0">
                    <a:ln w="12700" cmpd="sng">
                      <a:solidFill>
                        <a:schemeClr val="accent4"/>
                      </a:solidFill>
                      <a:prstDash val="solid"/>
                    </a:ln>
                    <a:gradFill>
                      <a:gsLst>
                        <a:gs pos="0">
                          <a:schemeClr val="accent4"/>
                        </a:gs>
                        <a:gs pos="4000">
                          <a:schemeClr val="accent4">
                            <a:lumMod val="60000"/>
                            <a:lumOff val="40000"/>
                          </a:schemeClr>
                        </a:gs>
                        <a:gs pos="87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5400000"/>
                    </a:gradFill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:r>
                  <a:rPr lang="en-GB" sz="3200" b="1" dirty="0">
                    <a:ln w="12700" cmpd="sng">
                      <a:solidFill>
                        <a:schemeClr val="accent4"/>
                      </a:solidFill>
                      <a:prstDash val="solid"/>
                    </a:ln>
                    <a:gradFill>
                      <a:gsLst>
                        <a:gs pos="0">
                          <a:schemeClr val="accent4"/>
                        </a:gs>
                        <a:gs pos="4000">
                          <a:schemeClr val="accent4">
                            <a:lumMod val="60000"/>
                            <a:lumOff val="40000"/>
                          </a:schemeClr>
                        </a:gs>
                        <a:gs pos="87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5400000"/>
                    </a:gradFill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b="1" i="1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d>
                      <m:dPr>
                        <m:ctrlPr>
                          <a:rPr lang="en-US" sz="3200" b="1" i="1" dirty="0" smtClean="0">
                            <a:ln w="12700" cmpd="sng">
                              <a:solidFill>
                                <a:schemeClr val="accent4"/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4"/>
                                </a:gs>
                                <a:gs pos="4000">
                                  <a:schemeClr val="accent4">
                                    <a:lumMod val="60000"/>
                                    <a:lumOff val="40000"/>
                                  </a:schemeClr>
                                </a:gs>
                                <a:gs pos="87000">
                                  <a:schemeClr val="accent4">
                                    <a:lumMod val="20000"/>
                                    <a:lumOff val="8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en-US" sz="3200" b="1" i="1" dirty="0" smtClean="0">
                            <a:ln w="12700" cmpd="sng">
                              <a:solidFill>
                                <a:schemeClr val="accent4"/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4"/>
                                </a:gs>
                                <a:gs pos="4000">
                                  <a:schemeClr val="accent4">
                                    <a:lumMod val="60000"/>
                                    <a:lumOff val="40000"/>
                                  </a:schemeClr>
                                </a:gs>
                                <a:gs pos="87000">
                                  <a:schemeClr val="accent4">
                                    <a:lumMod val="20000"/>
                                    <a:lumOff val="8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  <m:r>
                          <a:rPr lang="en-US" sz="3200" b="1" i="1" dirty="0" smtClean="0">
                            <a:ln w="12700" cmpd="sng">
                              <a:solidFill>
                                <a:schemeClr val="accent4"/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4"/>
                                </a:gs>
                                <a:gs pos="4000">
                                  <a:schemeClr val="accent4">
                                    <a:lumMod val="60000"/>
                                    <a:lumOff val="40000"/>
                                  </a:schemeClr>
                                </a:gs>
                                <a:gs pos="87000">
                                  <a:schemeClr val="accent4">
                                    <a:lumMod val="20000"/>
                                    <a:lumOff val="8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US" sz="3200" b="1" i="1" dirty="0" smtClean="0">
                            <a:ln w="12700" cmpd="sng">
                              <a:solidFill>
                                <a:schemeClr val="accent4"/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4"/>
                                </a:gs>
                                <a:gs pos="4000">
                                  <a:schemeClr val="accent4">
                                    <a:lumMod val="60000"/>
                                    <a:lumOff val="40000"/>
                                  </a:schemeClr>
                                </a:gs>
                                <a:gs pos="87000">
                                  <a:schemeClr val="accent4">
                                    <a:lumMod val="20000"/>
                                    <a:lumOff val="8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4</m:t>
                        </m:r>
                      </m:e>
                    </m:d>
                    <m:r>
                      <a:rPr lang="en-US" sz="3200" b="1" i="1" dirty="0" smtClean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3200" b="1" i="1" dirty="0" smtClean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2</m:t>
                    </m:r>
                    <m:r>
                      <a:rPr lang="en-US" sz="3200" b="1" i="1" dirty="0" smtClean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(</m:t>
                    </m:r>
                    <m:r>
                      <a:rPr lang="en-US" sz="3200" b="1" i="1" dirty="0" smtClean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r>
                      <a:rPr lang="en-US" sz="3200" b="1" i="1" dirty="0" smtClean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3200" b="1" i="1" dirty="0" smtClean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4</m:t>
                    </m:r>
                    <m:r>
                      <a:rPr lang="en-US" sz="3200" b="1" i="1" dirty="0" smtClean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)</m:t>
                    </m:r>
                  </m:oMath>
                </a14:m>
                <a:endParaRPr lang="en-GB" sz="3200" b="1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:r>
                  <a:rPr lang="en-GB" sz="3200" b="1" dirty="0" smtClean="0">
                    <a:ln w="12700" cmpd="sng">
                      <a:solidFill>
                        <a:schemeClr val="accent4"/>
                      </a:solidFill>
                      <a:prstDash val="solid"/>
                    </a:ln>
                    <a:gradFill>
                      <a:gsLst>
                        <a:gs pos="0">
                          <a:schemeClr val="accent4"/>
                        </a:gs>
                        <a:gs pos="4000">
                          <a:schemeClr val="accent4">
                            <a:lumMod val="60000"/>
                            <a:lumOff val="40000"/>
                          </a:schemeClr>
                        </a:gs>
                        <a:gs pos="87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5400000"/>
                    </a:gradFill>
                    <a:latin typeface="NikoshBAN" panose="02000000000000000000" pitchFamily="2" charset="0"/>
                    <a:cs typeface="NikoshBAN" panose="02000000000000000000" pitchFamily="2" charset="0"/>
                  </a:rPr>
                  <a:t>    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bn-IN" sz="3200" b="1" i="1" smtClean="0">
                            <a:ln w="12700" cmpd="sng">
                              <a:solidFill>
                                <a:schemeClr val="accent4"/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4"/>
                                </a:gs>
                                <a:gs pos="4000">
                                  <a:schemeClr val="accent4">
                                    <a:lumMod val="60000"/>
                                    <a:lumOff val="40000"/>
                                  </a:schemeClr>
                                </a:gs>
                                <a:gs pos="87000">
                                  <a:schemeClr val="accent4">
                                    <a:lumMod val="20000"/>
                                    <a:lumOff val="8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ln w="12700" cmpd="sng">
                              <a:solidFill>
                                <a:schemeClr val="accent4"/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4"/>
                                </a:gs>
                                <a:gs pos="4000">
                                  <a:schemeClr val="accent4">
                                    <a:lumMod val="60000"/>
                                    <a:lumOff val="40000"/>
                                  </a:schemeClr>
                                </a:gs>
                                <a:gs pos="87000">
                                  <a:schemeClr val="accent4">
                                    <a:lumMod val="20000"/>
                                    <a:lumOff val="8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  <m:r>
                          <a:rPr lang="en-US" sz="3200" b="1" i="1" smtClean="0">
                            <a:ln w="12700" cmpd="sng">
                              <a:solidFill>
                                <a:schemeClr val="accent4"/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4"/>
                                </a:gs>
                                <a:gs pos="4000">
                                  <a:schemeClr val="accent4">
                                    <a:lumMod val="60000"/>
                                    <a:lumOff val="40000"/>
                                  </a:schemeClr>
                                </a:gs>
                                <a:gs pos="87000">
                                  <a:schemeClr val="accent4">
                                    <a:lumMod val="20000"/>
                                    <a:lumOff val="8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US" sz="3200" b="1" i="1" smtClean="0">
                            <a:ln w="12700" cmpd="sng">
                              <a:solidFill>
                                <a:schemeClr val="accent4"/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4"/>
                                </a:gs>
                                <a:gs pos="4000">
                                  <a:schemeClr val="accent4">
                                    <a:lumMod val="60000"/>
                                    <a:lumOff val="40000"/>
                                  </a:schemeClr>
                                </a:gs>
                                <a:gs pos="87000">
                                  <a:schemeClr val="accent4">
                                    <a:lumMod val="20000"/>
                                    <a:lumOff val="8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4</m:t>
                        </m:r>
                      </m:e>
                    </m:d>
                    <m:d>
                      <m:dPr>
                        <m:ctrlPr>
                          <a:rPr lang="en-US" sz="3200" b="1" i="1" smtClean="0">
                            <a:ln w="12700" cmpd="sng">
                              <a:solidFill>
                                <a:schemeClr val="accent4"/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4"/>
                                </a:gs>
                                <a:gs pos="4000">
                                  <a:schemeClr val="accent4">
                                    <a:lumMod val="60000"/>
                                    <a:lumOff val="40000"/>
                                  </a:schemeClr>
                                </a:gs>
                                <a:gs pos="87000">
                                  <a:schemeClr val="accent4">
                                    <a:lumMod val="20000"/>
                                    <a:lumOff val="8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ln w="12700" cmpd="sng">
                              <a:solidFill>
                                <a:schemeClr val="accent4"/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4"/>
                                </a:gs>
                                <a:gs pos="4000">
                                  <a:schemeClr val="accent4">
                                    <a:lumMod val="60000"/>
                                    <a:lumOff val="40000"/>
                                  </a:schemeClr>
                                </a:gs>
                                <a:gs pos="87000">
                                  <a:schemeClr val="accent4">
                                    <a:lumMod val="20000"/>
                                    <a:lumOff val="8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  <m:r>
                          <a:rPr lang="en-US" sz="3200" b="1" i="1" smtClean="0">
                            <a:ln w="12700" cmpd="sng">
                              <a:solidFill>
                                <a:schemeClr val="accent4"/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4"/>
                                </a:gs>
                                <a:gs pos="4000">
                                  <a:schemeClr val="accent4">
                                    <a:lumMod val="60000"/>
                                    <a:lumOff val="40000"/>
                                  </a:schemeClr>
                                </a:gs>
                                <a:gs pos="87000">
                                  <a:schemeClr val="accent4">
                                    <a:lumMod val="20000"/>
                                    <a:lumOff val="8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US" sz="3200" b="1" i="1" smtClean="0">
                            <a:ln w="12700" cmpd="sng">
                              <a:solidFill>
                                <a:schemeClr val="accent4"/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4"/>
                                </a:gs>
                                <a:gs pos="4000">
                                  <a:schemeClr val="accent4">
                                    <a:lumMod val="60000"/>
                                    <a:lumOff val="40000"/>
                                  </a:schemeClr>
                                </a:gs>
                                <a:gs pos="87000">
                                  <a:schemeClr val="accent4">
                                    <a:lumMod val="20000"/>
                                    <a:lumOff val="8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e>
                    </m:d>
                  </m:oMath>
                </a14:m>
                <a:endParaRPr lang="en-US" sz="3200" b="0" dirty="0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				</a:t>
                </a:r>
              </a:p>
              <a:p>
                <a:r>
                  <a:rPr lang="en-US" sz="3200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	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			</a:t>
                </a:r>
                <a:r>
                  <a:rPr lang="en-US" sz="32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2.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GB" sz="32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  <m:r>
                      <a:rPr lang="en-US" sz="3200" i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r>
                      <a:rPr lang="en-US" sz="3200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10</m:t>
                    </m:r>
                    <m:r>
                      <a:rPr lang="en-GB" sz="3200" i="1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r>
                      <a:rPr lang="en-GB" sz="3200" i="1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3200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24</m:t>
                    </m:r>
                  </m:oMath>
                </a14:m>
                <a:r>
                  <a:rPr lang="bn-IN" sz="32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    </a:t>
                </a:r>
                <a:endParaRPr lang="en-US" sz="32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32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	</a:t>
                </a:r>
                <a:r>
                  <a:rPr lang="en-US" sz="32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			</a:t>
                </a:r>
                <a:r>
                  <a:rPr lang="bn-IN" sz="32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   </a:t>
                </a:r>
                <a:r>
                  <a:rPr lang="bn-IN" sz="32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GB" sz="32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GB" sz="3200" i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</m:e>
                      <m:sup>
                        <m:r>
                          <a:rPr lang="en-GB" sz="3200" i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  <m:r>
                      <a:rPr lang="en-US" sz="3200" i="0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r>
                      <a:rPr lang="en-US" sz="3200" i="1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4</m:t>
                    </m:r>
                    <m:r>
                      <a:rPr lang="en-US" sz="3200" i="1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r>
                      <a:rPr lang="en-US" sz="3200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r>
                      <a:rPr lang="en-US" sz="3200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6</m:t>
                    </m:r>
                    <m:r>
                      <a:rPr lang="en-US" sz="3200" i="1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r>
                      <a:rPr lang="en-US" sz="3200" i="1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3200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24</m:t>
                    </m:r>
                  </m:oMath>
                </a14:m>
                <a:endParaRPr lang="bn-IN" sz="32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:r>
                  <a:rPr lang="bn-IN" sz="32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r>
                  <a:rPr lang="en-US" sz="32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</a:t>
                </a:r>
                <a:r>
                  <a:rPr lang="en-GB" sz="32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:r>
                  <a:rPr lang="en-GB" sz="32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i="1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d>
                      <m:dPr>
                        <m:ctrlPr>
                          <a:rPr lang="en-US" sz="3200" i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en-US" sz="3200" i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  <m:r>
                          <a:rPr lang="en-US" sz="3200" i="1" dirty="0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−</m:t>
                        </m:r>
                        <m:r>
                          <a:rPr lang="en-US" sz="3200" i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4</m:t>
                        </m:r>
                      </m:e>
                    </m:d>
                    <m:r>
                      <a:rPr lang="en-US" sz="3200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r>
                      <a:rPr lang="en-US" sz="3200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6</m:t>
                    </m:r>
                    <m:r>
                      <a:rPr lang="en-US" sz="3200" i="1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(</m:t>
                    </m:r>
                    <m:r>
                      <a:rPr lang="en-US" sz="3200" i="1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r>
                      <a:rPr lang="en-US" sz="3200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r>
                      <a:rPr lang="en-US" sz="3200" i="1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4</m:t>
                    </m:r>
                    <m:r>
                      <a:rPr lang="en-US" sz="3200" i="1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)</m:t>
                    </m:r>
                  </m:oMath>
                </a14:m>
                <a:endParaRPr lang="en-GB" sz="32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:r>
                  <a:rPr lang="en-GB" sz="32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   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bn-IN" sz="32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en-US" sz="32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  <m:r>
                          <a:rPr lang="en-US" sz="32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−</m:t>
                        </m:r>
                        <m:r>
                          <a:rPr lang="en-US" sz="32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4</m:t>
                        </m:r>
                      </m:e>
                    </m:d>
                    <m:d>
                      <m:dPr>
                        <m:ctrlPr>
                          <a:rPr lang="en-US" sz="32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en-US" sz="32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  <m:r>
                          <a:rPr lang="en-US" sz="32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−</m:t>
                        </m:r>
                        <m:r>
                          <a:rPr lang="en-US" sz="32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6</m:t>
                        </m:r>
                      </m:e>
                    </m:d>
                  </m:oMath>
                </a14:m>
                <a:endParaRPr lang="en-GB" sz="3200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300" y="0"/>
                <a:ext cx="11170585" cy="5509200"/>
              </a:xfrm>
              <a:prstGeom prst="rect">
                <a:avLst/>
              </a:prstGeom>
              <a:blipFill rotWithShape="0">
                <a:blip r:embed="rId2"/>
                <a:stretch>
                  <a:fillRect l="-1364" b="-33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205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736979" y="545910"/>
                <a:ext cx="10250109" cy="4524315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3 . </a:t>
                </a:r>
                <a:r>
                  <a:rPr lang="bn-IN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একটি </a:t>
                </a:r>
                <a:r>
                  <a:rPr lang="bn-IN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রাশিকে দুইটি বর্গের বিয়োগফল রুপে প্রকাশ করে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IN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𝑎</m:t>
                        </m:r>
                      </m:e>
                      <m:sup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  <m:r>
                      <a:rPr lang="en-US" sz="3600" i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sSup>
                      <m:sSupPr>
                        <m:ctrlP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𝑏</m:t>
                        </m:r>
                      </m:e>
                      <m:sup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সুত্র</a:t>
                </a:r>
                <a:r>
                  <a:rPr lang="en-US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প্রয়োগ</a:t>
                </a:r>
                <a:r>
                  <a:rPr lang="en-US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করো</a:t>
                </a:r>
                <a:r>
                  <a:rPr lang="en-US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।</a:t>
                </a:r>
                <a:endParaRPr lang="en-US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36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</m:e>
                      <m:sup>
                        <m:r>
                          <a:rPr lang="en-US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2</m:t>
                    </m:r>
                    <m:r>
                      <a:rPr lang="en-US" sz="3600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𝑥𝑦</m:t>
                    </m:r>
                  </m:oMath>
                </a14:m>
                <a:r>
                  <a:rPr lang="en-US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-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2</m:t>
                    </m:r>
                    <m:r>
                      <a:rPr lang="en-US" sz="3600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𝑦</m:t>
                    </m:r>
                    <m:r>
                      <a:rPr lang="en-US" sz="3600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r>
                      <a:rPr lang="en-US" sz="3600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1</m:t>
                    </m:r>
                  </m:oMath>
                </a14:m>
                <a:endParaRPr lang="en-US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36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     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</m:e>
                      <m:sup>
                        <m:r>
                          <a:rPr lang="en-US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  <m:r>
                      <a:rPr lang="en-US" sz="36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36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2</m:t>
                    </m:r>
                    <m:r>
                      <a:rPr lang="en-US" sz="36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𝑥𝑦</m:t>
                    </m:r>
                    <m:r>
                      <a:rPr lang="en-US" sz="36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sSup>
                      <m:sSupPr>
                        <m:ctrlPr>
                          <a:rPr lang="en-US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𝑦</m:t>
                        </m:r>
                      </m:e>
                      <m:sup>
                        <m:r>
                          <a:rPr lang="en-US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  <m:r>
                      <a:rPr lang="en-US" sz="3600" i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sSup>
                      <m:sSupPr>
                        <m:ctrlPr>
                          <a:rPr lang="en-US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𝑦</m:t>
                        </m:r>
                      </m:e>
                      <m:sup>
                        <m:r>
                          <a:rPr lang="en-US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2</m:t>
                    </m:r>
                    <m:r>
                      <a:rPr lang="en-US" sz="3600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𝑦</m:t>
                    </m:r>
                    <m:r>
                      <a:rPr lang="en-US" sz="3600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r>
                      <a:rPr lang="en-US" sz="3600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1</m:t>
                    </m:r>
                  </m:oMath>
                </a14:m>
                <a:endParaRPr lang="en-US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GB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      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(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𝑦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)</m:t>
                        </m:r>
                      </m:e>
                      <m:sup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-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 dirty="0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3600" i="1" dirty="0" smtClean="0">
                                <a:ln w="0"/>
                                <a:effectLst>
                                  <a:outerShdw blurRad="38100" dist="19050" dir="2700000" algn="tl" rotWithShape="0">
                                    <a:schemeClr val="dk1"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sSupPr>
                          <m:e>
                            <m:r>
                              <a:rPr lang="en-GB" sz="3600" i="1" dirty="0" smtClean="0">
                                <a:ln w="0"/>
                                <a:effectLst>
                                  <a:outerShdw blurRad="38100" dist="19050" dir="2700000" algn="tl" rotWithShape="0">
                                    <a:schemeClr val="dk1"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GB" sz="3600" i="1" dirty="0" smtClean="0">
                                <a:ln w="0"/>
                                <a:effectLst>
                                  <a:outerShdw blurRad="38100" dist="19050" dir="2700000" algn="tl" rotWithShape="0">
                                    <a:schemeClr val="dk1"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3600" i="0" dirty="0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GB" sz="3600" i="0" dirty="0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GB" sz="3600" i="0" dirty="0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y</m:t>
                        </m:r>
                        <m:r>
                          <a:rPr lang="en-GB" sz="3600" i="0" dirty="0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GB" sz="3600" i="0" dirty="0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e>
                    </m:d>
                  </m:oMath>
                </a14:m>
                <a:endParaRPr lang="en-GB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GB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       =(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𝑦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)</m:t>
                        </m:r>
                      </m:e>
                      <m:sup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-(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dirty="0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GB" sz="3600" i="1" dirty="0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𝑦</m:t>
                        </m:r>
                        <m:r>
                          <a:rPr lang="en-GB" sz="3600" i="1" dirty="0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GB" sz="3600" i="1" dirty="0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  <m:r>
                          <a:rPr lang="en-GB" sz="3600" i="1" dirty="0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)</m:t>
                        </m:r>
                      </m:e>
                      <m:sup>
                        <m:r>
                          <a:rPr lang="en-GB" sz="3600" i="1" dirty="0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GB" sz="36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GB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      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𝑦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𝑦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e>
                    </m:d>
                    <m:d>
                      <m:dPr>
                        <m:ctrlP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𝑦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−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𝑦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−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e>
                    </m:d>
                  </m:oMath>
                </a14:m>
                <a:endParaRPr lang="en-GB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GB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𝑦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e>
                    </m:d>
                    <m:d>
                      <m:dPr>
                        <m:ctrlP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−</m:t>
                        </m:r>
                        <m:r>
                          <a:rPr lang="en-GB" sz="36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e>
                    </m:d>
                    <m:r>
                      <a:rPr lang="en-GB" sz="36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</m:oMath>
                </a14:m>
                <a:endParaRPr lang="bn-IN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979" y="545910"/>
                <a:ext cx="10250109" cy="4524315"/>
              </a:xfrm>
              <a:prstGeom prst="rect">
                <a:avLst/>
              </a:prstGeom>
              <a:blipFill rotWithShape="0">
                <a:blip r:embed="rId2"/>
                <a:stretch>
                  <a:fillRect l="-1963" t="-21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928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/>
          <p:nvPr/>
        </p:nvSpPr>
        <p:spPr>
          <a:xfrm>
            <a:off x="731959" y="2071822"/>
            <a:ext cx="8027029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উৎপাদক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bn-IN" sz="36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২।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ম্নে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গুলোর 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গাছ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পূরণ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57" t="19668" r="10154" b="54366"/>
          <a:stretch/>
        </p:blipFill>
        <p:spPr>
          <a:xfrm>
            <a:off x="7391526" y="3760084"/>
            <a:ext cx="3486024" cy="25203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39" t="50659" r="3824" b="10141"/>
          <a:stretch/>
        </p:blipFill>
        <p:spPr>
          <a:xfrm>
            <a:off x="774960" y="3613935"/>
            <a:ext cx="3405755" cy="27868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7" name="Rectangle 6"/>
          <p:cNvSpPr/>
          <p:nvPr/>
        </p:nvSpPr>
        <p:spPr>
          <a:xfrm>
            <a:off x="731959" y="529709"/>
            <a:ext cx="10328031" cy="120032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7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0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39475" y="2702257"/>
                <a:ext cx="11161951" cy="3046988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bn-IN" sz="48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উৎপাদক নি</a:t>
                </a:r>
                <a:r>
                  <a:rPr lang="en-US" sz="4800" dirty="0" err="1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র্ণয়</a:t>
                </a:r>
                <a:r>
                  <a:rPr lang="en-US" sz="48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bn-IN" sz="48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কর</a:t>
                </a:r>
                <a:r>
                  <a:rPr lang="en-US" sz="48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ঃ১  .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IN" sz="48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48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</m:e>
                      <m:sup>
                        <m:r>
                          <a:rPr lang="en-US" sz="48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4</m:t>
                        </m:r>
                        <m:r>
                          <a:rPr lang="en-US" sz="48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</m:sup>
                    </m:sSup>
                    <m:r>
                      <a:rPr lang="bn-IN" sz="48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sSup>
                      <m:sSupPr>
                        <m:ctrlPr>
                          <a:rPr lang="en-GB" sz="48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GB" sz="48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</m:e>
                      <m:sup>
                        <m:r>
                          <a:rPr lang="en-GB" sz="48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48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+</a:t>
                </a:r>
                <a:r>
                  <a:rPr lang="en-US" sz="48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48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                                        				2 .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8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8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8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4800" b="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10</m:t>
                    </m:r>
                    <m:r>
                      <a:rPr lang="en-US" sz="48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8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4800" b="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24</m:t>
                    </m:r>
                  </m:oMath>
                </a14:m>
                <a:endParaRPr lang="en-US" sz="4800" b="0" i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/>
                <a:r>
                  <a:rPr lang="en-US" sz="48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cs typeface="Times New Roman" panose="02020603050405020304" pitchFamily="18" charset="0"/>
                  </a:rPr>
                  <a:t>				৩. </a:t>
                </a:r>
                <a14:m>
                  <m:oMath xmlns:m="http://schemas.openxmlformats.org/officeDocument/2006/math">
                    <m:r>
                      <a:rPr lang="en-US" sz="480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US" sz="48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8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800" b="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800" b="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8</m:t>
                    </m:r>
                    <m:r>
                      <a:rPr lang="en-US" sz="4800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800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4800" b="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15</m:t>
                    </m:r>
                  </m:oMath>
                </a14:m>
                <a:r>
                  <a:rPr lang="en-US" sz="48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GB" sz="4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en-GB" sz="4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75" y="2702257"/>
                <a:ext cx="11161951" cy="3046988"/>
              </a:xfrm>
              <a:prstGeom prst="rect">
                <a:avLst/>
              </a:prstGeom>
              <a:blipFill rotWithShape="0">
                <a:blip r:embed="rId2"/>
                <a:stretch>
                  <a:fillRect l="-2622" t="-6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42876" y="186809"/>
            <a:ext cx="11258550" cy="156966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bn-IN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</a:p>
        </p:txBody>
      </p:sp>
    </p:spTree>
    <p:extLst>
      <p:ext uri="{BB962C8B-B14F-4D97-AF65-F5344CB8AC3E}">
        <p14:creationId xmlns:p14="http://schemas.microsoft.com/office/powerpoint/2010/main" val="202426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8623" y="156581"/>
            <a:ext cx="11153775" cy="132343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en-US" sz="80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8000" dirty="0"/>
          </a:p>
        </p:txBody>
      </p:sp>
      <p:grpSp>
        <p:nvGrpSpPr>
          <p:cNvPr id="6" name="Group 5"/>
          <p:cNvGrpSpPr/>
          <p:nvPr/>
        </p:nvGrpSpPr>
        <p:grpSpPr>
          <a:xfrm>
            <a:off x="428623" y="1565113"/>
            <a:ext cx="10972800" cy="1200329"/>
            <a:chOff x="428623" y="1640622"/>
            <a:chExt cx="10972800" cy="120032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" name="TextBox 1"/>
                <p:cNvSpPr txBox="1"/>
                <p:nvPr/>
              </p:nvSpPr>
              <p:spPr>
                <a:xfrm>
                  <a:off x="428623" y="1640622"/>
                  <a:ext cx="10972800" cy="1200329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marL="742950" indent="-742950" algn="ctr">
                    <a:buAutoNum type="arabicPeriod"/>
                  </a:pP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60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sSupPr>
                        <m:e>
                          <m:r>
                            <a:rPr lang="en-US" sz="360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𝑥</m:t>
                          </m:r>
                        </m:e>
                        <m:sup>
                          <m:r>
                            <a:rPr lang="en-US" sz="360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−</m:t>
                      </m:r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7</m:t>
                      </m:r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𝑥</m:t>
                      </m:r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+</m:t>
                      </m:r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1</m:t>
                      </m:r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2</m:t>
                      </m:r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 </m:t>
                      </m:r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এর</m:t>
                      </m:r>
                      <m:r>
                        <a:rPr lang="en-US" sz="3600" b="0" i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3600" b="0" i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একটি</m:t>
                      </m:r>
                      <m:r>
                        <a:rPr lang="en-US" sz="3600" b="0" i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3600" b="0" i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উৎপাদক</m:t>
                      </m:r>
                    </m:oMath>
                  </a14:m>
                  <a:r>
                    <a:rPr lang="en-GB" sz="3600" dirty="0" err="1" smtClean="0">
                      <a:solidFill>
                        <a:schemeClr val="accent5"/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নিচের</a:t>
                  </a:r>
                  <a:r>
                    <a:rPr lang="en-GB" sz="3600" dirty="0" smtClean="0">
                      <a:solidFill>
                        <a:schemeClr val="accent5"/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GB" sz="3600" dirty="0" err="1" smtClean="0">
                      <a:solidFill>
                        <a:schemeClr val="accent5"/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কোনটি</a:t>
                  </a:r>
                  <a:r>
                    <a:rPr lang="en-GB" sz="3600" dirty="0" smtClean="0">
                      <a:solidFill>
                        <a:schemeClr val="accent5"/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?</a:t>
                  </a:r>
                  <a:endParaRPr lang="en-GB" sz="3600" dirty="0">
                    <a:solidFill>
                      <a:schemeClr val="accent5"/>
                    </a:solidFill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  <a:p>
                  <a:pPr algn="ctr"/>
                  <a:r>
                    <a:rPr lang="en-GB" sz="3600" dirty="0" smtClean="0">
                      <a:solidFill>
                        <a:schemeClr val="accent5"/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 a. 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bn-IN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</m:t>
                      </m:r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  </m:t>
                      </m:r>
                      <m:d>
                        <m:dPr>
                          <m:ctrlP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 </m:t>
                      </m:r>
                      <m:d>
                        <m:dPr>
                          <m:ctrlP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 (</m:t>
                      </m:r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  <m:r>
                        <a:rPr lang="en-US" sz="36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a14:m>
                  <a:endParaRPr lang="en-US" sz="3600" b="0" dirty="0" smtClean="0">
                    <a:solidFill>
                      <a:schemeClr val="accent5"/>
                    </a:solidFill>
                    <a:latin typeface="NikoshBAN" panose="02000000000000000000" pitchFamily="2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8623" y="1640622"/>
                  <a:ext cx="10972800" cy="1200329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t="-7107" b="-192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Flowchart: Connector 3"/>
            <p:cNvSpPr/>
            <p:nvPr/>
          </p:nvSpPr>
          <p:spPr>
            <a:xfrm>
              <a:off x="6119811" y="2240786"/>
              <a:ext cx="509589" cy="510368"/>
            </a:xfrm>
            <a:prstGeom prst="flowChartConnector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428623" y="3125026"/>
                <a:ext cx="10972800" cy="1200329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742950" indent="-742950" algn="ctr"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360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</m:e>
                      <m:sup>
                        <m:r>
                          <a:rPr lang="en-US" sz="360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7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1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2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 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এর</m:t>
                    </m:r>
                    <m:r>
                      <a:rPr lang="en-US" sz="3600" b="0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600" b="0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একটি</m:t>
                    </m:r>
                    <m:r>
                      <a:rPr lang="en-US" sz="3600" b="0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600" b="0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উৎপাদক</m:t>
                    </m:r>
                  </m:oMath>
                </a14:m>
                <a:r>
                  <a:rPr lang="en-GB" sz="3600" dirty="0" err="1" smtClean="0">
                    <a:solidFill>
                      <a:schemeClr val="accent5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নিচের</a:t>
                </a:r>
                <a:r>
                  <a:rPr lang="en-GB" sz="3600" dirty="0" smtClean="0">
                    <a:solidFill>
                      <a:schemeClr val="accent5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GB" sz="3600" dirty="0" err="1" smtClean="0">
                    <a:solidFill>
                      <a:schemeClr val="accent5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কোনটি</a:t>
                </a:r>
                <a:r>
                  <a:rPr lang="en-GB" sz="3600" dirty="0" smtClean="0">
                    <a:solidFill>
                      <a:schemeClr val="accent5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  <a:endParaRPr lang="en-GB" sz="3600" dirty="0">
                  <a:solidFill>
                    <a:schemeClr val="accent5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:r>
                  <a:rPr lang="en-GB" sz="3600" dirty="0" smtClean="0">
                    <a:solidFill>
                      <a:schemeClr val="accent5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a.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bn-IN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  </m:t>
                    </m:r>
                    <m:d>
                      <m:dPr>
                        <m:ctrlP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 </m:t>
                    </m:r>
                    <m:d>
                      <m:dPr>
                        <m:ctrlP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 (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3600" b="0" dirty="0" smtClean="0">
                  <a:solidFill>
                    <a:schemeClr val="accent5"/>
                  </a:solidFill>
                  <a:latin typeface="NikoshBAN" panose="02000000000000000000" pitchFamily="2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623" y="3125026"/>
                <a:ext cx="10972800" cy="1200329"/>
              </a:xfrm>
              <a:prstGeom prst="rect">
                <a:avLst/>
              </a:prstGeom>
              <a:blipFill rotWithShape="0">
                <a:blip r:embed="rId4"/>
                <a:stretch>
                  <a:fillRect t="-7107" b="-19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lowchart: Connector 6"/>
          <p:cNvSpPr/>
          <p:nvPr/>
        </p:nvSpPr>
        <p:spPr>
          <a:xfrm>
            <a:off x="8129588" y="3665688"/>
            <a:ext cx="514350" cy="659667"/>
          </a:xfrm>
          <a:prstGeom prst="flowChartConnector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428623" y="4651989"/>
                <a:ext cx="10972800" cy="1200329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742950" indent="-742950" algn="ctr"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360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𝑥</m:t>
                        </m:r>
                      </m:e>
                      <m:sup>
                        <m:r>
                          <a:rPr lang="en-US" sz="360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sup>
                    </m:sSup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8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15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 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এর</m:t>
                    </m:r>
                    <m:r>
                      <a:rPr lang="en-US" sz="3600" b="0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600" b="0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একটি</m:t>
                    </m:r>
                    <m:r>
                      <a:rPr lang="en-US" sz="3600" b="0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600" b="0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উৎপাদক</m:t>
                    </m:r>
                  </m:oMath>
                </a14:m>
                <a:r>
                  <a:rPr lang="en-GB" sz="3600" dirty="0" err="1" smtClean="0">
                    <a:solidFill>
                      <a:schemeClr val="accent5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নিচের</a:t>
                </a:r>
                <a:r>
                  <a:rPr lang="en-GB" sz="3600" dirty="0" smtClean="0">
                    <a:solidFill>
                      <a:schemeClr val="accent5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GB" sz="3600" dirty="0" err="1" smtClean="0">
                    <a:solidFill>
                      <a:schemeClr val="accent5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কোনটি</a:t>
                </a:r>
                <a:r>
                  <a:rPr lang="en-GB" sz="3600" dirty="0" smtClean="0">
                    <a:solidFill>
                      <a:schemeClr val="accent5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  <a:endParaRPr lang="en-GB" sz="3600" dirty="0">
                  <a:solidFill>
                    <a:schemeClr val="accent5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:r>
                  <a:rPr lang="en-GB" sz="3600" dirty="0" smtClean="0">
                    <a:solidFill>
                      <a:schemeClr val="accent5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a.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bn-IN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  </m:t>
                    </m:r>
                    <m:d>
                      <m:dPr>
                        <m:ctrlP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 </m:t>
                    </m:r>
                    <m:d>
                      <m:dPr>
                        <m:ctrlP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3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 (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3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3600" b="0" dirty="0" smtClean="0">
                  <a:solidFill>
                    <a:schemeClr val="accent5"/>
                  </a:solidFill>
                  <a:latin typeface="NikoshBAN" panose="02000000000000000000" pitchFamily="2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623" y="4651989"/>
                <a:ext cx="10972800" cy="1200329"/>
              </a:xfrm>
              <a:prstGeom prst="rect">
                <a:avLst/>
              </a:prstGeom>
              <a:blipFill rotWithShape="0">
                <a:blip r:embed="rId5"/>
                <a:stretch>
                  <a:fillRect t="-6599" b="-19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lowchart: Connector 8"/>
          <p:cNvSpPr/>
          <p:nvPr/>
        </p:nvSpPr>
        <p:spPr>
          <a:xfrm>
            <a:off x="6105522" y="5252153"/>
            <a:ext cx="509589" cy="600165"/>
          </a:xfrm>
          <a:prstGeom prst="flowChartConnector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64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428625" y="1580793"/>
                <a:ext cx="11144250" cy="458587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bn-IN" sz="60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উৎপা</a:t>
                </a:r>
                <a:r>
                  <a:rPr lang="en-US" sz="6000" dirty="0" err="1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দকে</a:t>
                </a:r>
                <a:r>
                  <a:rPr lang="en-US" sz="60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6000" dirty="0" err="1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বিশ্লেষণ</a:t>
                </a:r>
                <a:r>
                  <a:rPr lang="en-US" sz="60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6000" dirty="0" err="1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কর</a:t>
                </a:r>
                <a:r>
                  <a:rPr lang="en-US" sz="6000" dirty="0" err="1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ঃ</a:t>
                </a:r>
                <a:endParaRPr lang="bn-IN" sz="60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:r>
                  <a:rPr lang="en-GB" sz="44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4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4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44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GB" sz="44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  <a14:m>
                  <m:oMath xmlns:m="http://schemas.openxmlformats.org/officeDocument/2006/math">
                    <m:r>
                      <a:rPr lang="en-US" sz="4400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400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sz="44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+72</a:t>
                </a:r>
              </a:p>
              <a:p>
                <a:pPr algn="ctr"/>
                <a:r>
                  <a:rPr lang="en-GB" sz="48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8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   </m:t>
                        </m:r>
                        <m:r>
                          <a:rPr lang="en-US" sz="48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8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800" i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800" b="0" i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4800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800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sz="48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+6, </a:t>
                </a:r>
                <a:endParaRPr lang="en-GB" sz="4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GB" sz="48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8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  </m:t>
                        </m:r>
                        <m:r>
                          <a:rPr lang="en-US" sz="48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8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800" i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800" b="0" i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8</m:t>
                    </m:r>
                    <m:r>
                      <a:rPr lang="en-US" sz="4800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800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sz="48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+15, </a:t>
                </a:r>
                <a:endParaRPr lang="en-GB" sz="4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GB" sz="88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625" y="1580793"/>
                <a:ext cx="11144250" cy="4585871"/>
              </a:xfrm>
              <a:prstGeom prst="rect">
                <a:avLst/>
              </a:prstGeom>
              <a:blipFill rotWithShape="0">
                <a:blip r:embed="rId2"/>
                <a:stretch>
                  <a:fillRect l="-3446" t="-4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00038" y="101084"/>
            <a:ext cx="11272837" cy="14465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bn-IN" sz="8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বাড়ীর কাজ </a:t>
            </a:r>
            <a:endParaRPr lang="bn-IN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79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75" y="238124"/>
            <a:ext cx="5764042" cy="64627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71800" y="1443038"/>
            <a:ext cx="5757863" cy="264687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166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166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66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5086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289" y="128587"/>
            <a:ext cx="5841823" cy="65499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57388" y="1028700"/>
            <a:ext cx="5672137" cy="264687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166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166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36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xit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2071688" cy="259399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0934" y="2829124"/>
            <a:ext cx="5349923" cy="372409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পরিচতি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সাইফুল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সাইফ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সারমারা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নাছির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উদ্দিন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বিদ্দ্যালয়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বকশীগঞ্জ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জামালপুর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০১৭২২৭০৩৭২৭ 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ইমেইলঃ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saifulislambtt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bn-IN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@gmail.com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00700" y="2829124"/>
            <a:ext cx="6261100" cy="3416320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bn-IN" sz="5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28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en-US" sz="2800" dirty="0" err="1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নবম</a:t>
            </a:r>
            <a:r>
              <a:rPr lang="en-US" sz="28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IN" sz="2800" dirty="0" smtClean="0">
              <a:ln w="1905"/>
              <a:solidFill>
                <a:srgbClr val="66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IN" sz="28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বিষয়ঃ গণিত</a:t>
            </a:r>
          </a:p>
          <a:p>
            <a:r>
              <a:rPr lang="bn-IN" sz="28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800" dirty="0" err="1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তৃতীয়</a:t>
            </a:r>
            <a:r>
              <a:rPr lang="en-US" sz="28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IN" sz="2800" dirty="0" smtClean="0">
              <a:ln w="1905"/>
              <a:solidFill>
                <a:srgbClr val="66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IN" sz="28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নামঃ উৎপাতক </a:t>
            </a:r>
            <a:endParaRPr lang="bn-BD" sz="2800" dirty="0">
              <a:ln w="1905"/>
              <a:solidFill>
                <a:srgbClr val="66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IN" sz="28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সময়ঃ </a:t>
            </a:r>
            <a:r>
              <a:rPr lang="bn-BD" sz="2800" dirty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৪</a:t>
            </a:r>
            <a:r>
              <a:rPr lang="bn-IN" sz="28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৫ মিনিট</a:t>
            </a:r>
            <a:endParaRPr lang="bn-BD" sz="2800" dirty="0" smtClean="0">
              <a:ln w="1905"/>
              <a:solidFill>
                <a:srgbClr val="66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bn-IN" sz="28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১৯</a:t>
            </a:r>
            <a:r>
              <a:rPr lang="bn-BD" sz="28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/</a:t>
            </a:r>
            <a:r>
              <a:rPr lang="bn-IN" sz="28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০৫</a:t>
            </a:r>
            <a:r>
              <a:rPr lang="bn-BD" sz="28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/২০১</a:t>
            </a:r>
            <a:r>
              <a:rPr lang="en-US" sz="28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9 </a:t>
            </a:r>
            <a:r>
              <a:rPr lang="en-US" sz="2800" dirty="0" err="1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ইং</a:t>
            </a:r>
            <a:r>
              <a:rPr lang="en-US" sz="28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000" dirty="0">
              <a:ln w="1905"/>
              <a:solidFill>
                <a:srgbClr val="66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755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0" y="382139"/>
            <a:ext cx="11501438" cy="30843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n-IN" sz="8000" b="1" dirty="0" smtClean="0">
                <a:ln/>
                <a:solidFill>
                  <a:schemeClr val="accent3"/>
                </a:solidFill>
              </a:rPr>
              <a:t>১,৩,৫, ৬,১৫,৩০  </a:t>
            </a:r>
            <a:endParaRPr lang="en-GB" sz="8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54591" y="3712191"/>
            <a:ext cx="11446847" cy="2620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8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১,২,৩,৪,৬,১২ </a:t>
            </a:r>
            <a:r>
              <a:rPr lang="bn-IN" sz="8800" dirty="0" smtClean="0"/>
              <a:t> 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381678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531" y="247689"/>
            <a:ext cx="4908307" cy="636262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15" y="146089"/>
            <a:ext cx="4114179" cy="626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89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55" y="390750"/>
            <a:ext cx="11557515" cy="448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81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9984"/>
            <a:ext cx="9144000" cy="651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5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1" t="17574" r="2809" b="6789"/>
          <a:stretch/>
        </p:blipFill>
        <p:spPr>
          <a:xfrm>
            <a:off x="2870322" y="184022"/>
            <a:ext cx="5908431" cy="611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67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2913" y="871538"/>
            <a:ext cx="11107641" cy="343170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IN" sz="199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উৎপাদক</a:t>
            </a:r>
            <a:endParaRPr lang="bn-IN" sz="23900" b="1" dirty="0" smtClean="0">
              <a:ln w="12700">
                <a:solidFill>
                  <a:schemeClr val="accent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endParaRPr lang="en-GB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763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674</TotalTime>
  <Words>304</Words>
  <Application>Microsoft Office PowerPoint</Application>
  <PresentationFormat>Widescreen</PresentationFormat>
  <Paragraphs>80</Paragraphs>
  <Slides>20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Calibri</vt:lpstr>
      <vt:lpstr>Cambria Math</vt:lpstr>
      <vt:lpstr>NikoshBAN</vt:lpstr>
      <vt:lpstr>Times New Roman</vt:lpstr>
      <vt:lpstr>Trebuchet MS</vt:lpstr>
      <vt:lpstr>Vrinda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JS COMPUTER</dc:creator>
  <cp:lastModifiedBy>JS COMPUTER</cp:lastModifiedBy>
  <cp:revision>112</cp:revision>
  <dcterms:created xsi:type="dcterms:W3CDTF">2019-04-19T22:29:34Z</dcterms:created>
  <dcterms:modified xsi:type="dcterms:W3CDTF">2019-05-20T16:27:32Z</dcterms:modified>
</cp:coreProperties>
</file>